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9" r:id="rId11"/>
    <p:sldId id="271" r:id="rId12"/>
    <p:sldId id="272" r:id="rId13"/>
    <p:sldId id="274" r:id="rId14"/>
    <p:sldId id="276" r:id="rId15"/>
    <p:sldId id="278" r:id="rId16"/>
    <p:sldId id="280" r:id="rId17"/>
    <p:sldId id="28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  <p:embeddedFont>
      <p:font typeface="Poppins ExtraBold" panose="020B0604020202020204" charset="0"/>
      <p:bold r:id="rId28"/>
      <p:boldItalic r:id="rId29"/>
    </p:embeddedFont>
    <p:embeddedFont>
      <p:font typeface="Titillium Web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CD44E-A75C-4EF2-94FB-031186AB005B}" v="43" dt="2021-03-11T15:19:01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0c7d7757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c0c7d775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237a6a2c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c237a6a2c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237a6a2c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c237a6a2c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237a6a2c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c237a6a2c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0731845b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c0731845b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731845b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c0731845b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0731845b3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c0731845b3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0c7d7757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c0c7d7757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A899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ubic.com/telecharger-fiche434163-messenger-lit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x6vs3.mjt.lu/lnk/AVIAAA1zJtgAAAABN0IAAAY3ImIAAAAAg6gAAFf0ABP_IwBfYwly6Zi-cBZBTLiP3GXe1H2bTwAT4mM/7/g9ey8IrTaivVxT4gV079Qw/aHR0cHM6Ly9pbnN0aXR1dG5yLm9yZy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x6vs3.mjt.lu/lnk/AVIAAA1zJtgAAAABN0IAAAY3ImIAAAAAg6gAAFf0ABP_IwBfYwly6Zi-cBZBTLiP3GXe1H2bTwAT4mM/8/d5-EIVcsMEMMYCdExddNBg/aHR0cHM6Ly93d3cud29ybGRjbGVhbnVwZGF5LmZyL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>
            <a:off x="555120" y="1244160"/>
            <a:ext cx="61017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Et si on </a:t>
            </a:r>
            <a:r>
              <a:rPr lang="en-US" sz="23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nettoyait notre</a:t>
            </a: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mobile ?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300" y="2104800"/>
            <a:ext cx="3038700" cy="30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>
            <a:off x="3041280" y="1104480"/>
            <a:ext cx="2689800" cy="2689800"/>
          </a:xfrm>
          <a:prstGeom prst="ellipse">
            <a:avLst/>
          </a:prstGeom>
          <a:noFill/>
          <a:ln w="38150" cap="flat" cmpd="sng">
            <a:solidFill>
              <a:srgbClr val="E3DEF5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0"/>
          <p:cNvSpPr/>
          <p:nvPr/>
        </p:nvSpPr>
        <p:spPr>
          <a:xfrm>
            <a:off x="448270" y="196400"/>
            <a:ext cx="2386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Nettoyer son mobile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3315240" y="1378440"/>
            <a:ext cx="2142000" cy="2142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>
              <a:srgbClr val="44546A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5219270" y="1451800"/>
            <a:ext cx="339600" cy="339600"/>
          </a:xfrm>
          <a:prstGeom prst="ellipse">
            <a:avLst/>
          </a:prstGeom>
          <a:solidFill>
            <a:srgbClr val="006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D90"/>
              </a:solidFill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5209925" y="3219072"/>
            <a:ext cx="339600" cy="33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3388110" y="1232310"/>
            <a:ext cx="339600" cy="339600"/>
          </a:xfrm>
          <a:prstGeom prst="ellipse">
            <a:avLst/>
          </a:prstGeom>
          <a:solidFill>
            <a:srgbClr val="F2CC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5238350" y="149716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5219285" y="3273793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3397830" y="128739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5830550" y="1484975"/>
            <a:ext cx="31671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Trier et ranger mes </a:t>
            </a:r>
            <a:r>
              <a:rPr lang="en-US" sz="1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fichiers</a:t>
            </a:r>
            <a:endParaRPr sz="1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Supprimer vos photos et vidéos floues, en double ou en triple, photos prises par accident etc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2- Trier et supprimer les enregistrements, documents téléchargés etc devenus inutiles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3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Faire une sauvegarde sur un disque dur externe (déconnecté du réseau ou PC lorsque vous n’en avez pas besoin)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5731075" y="3139475"/>
            <a:ext cx="32595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Trier et supprimer mes conversations</a:t>
            </a:r>
            <a:endParaRPr sz="15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Les textos, WhatsApp, Messenger </a:t>
            </a:r>
            <a:r>
              <a:rPr lang="en-US" sz="1000"/>
              <a:t>, Signal, Telegram etc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Les messages de bonne année de 2020,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 Le texto, WhatsApp, Messenger qui dit juste “Suis bien arrivé.e “ ou met un pouce.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4 - Les conversations inutiles.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0" y="1232293"/>
            <a:ext cx="29418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Trier et supprimer mes app</a:t>
            </a:r>
            <a:endParaRPr sz="1500" b="0" i="0" u="none" strike="noStrike" cap="none">
              <a:solidFill>
                <a:srgbClr val="F2CC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Poppins"/>
              <a:buChar char="•"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Iphone et Ipad :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« I Tunes Store et App Store » puis cochez « Décharger les apps inutilisées »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« Stockage Iphone/Ipad » pour avoir la liste de toutes vos applis et vous verrez la date de votre dernière utilisation.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000"/>
              <a:buFont typeface="Poppins"/>
              <a:buChar char="•"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Android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Ouvrir l’application Google Play Store Google Play.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Appuyer sur Menu puis Mes jeux et applications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 Appuyer sur l’application ou le jeu et Appuyer sur Désinstaller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560" y="1895760"/>
            <a:ext cx="1107720" cy="1107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/>
          <p:nvPr/>
        </p:nvSpPr>
        <p:spPr>
          <a:xfrm>
            <a:off x="4178520" y="3673440"/>
            <a:ext cx="339480" cy="33948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4187880" y="3728520"/>
            <a:ext cx="37692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2906278" y="4012925"/>
            <a:ext cx="26898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D966"/>
                </a:solidFill>
                <a:latin typeface="Poppins"/>
                <a:ea typeface="Poppins"/>
                <a:cs typeface="Poppins"/>
                <a:sym typeface="Poppins"/>
              </a:rPr>
              <a:t>Supprimer les fichiers temporaires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Aller </a:t>
            </a:r>
            <a:r>
              <a:rPr lang="en-US" sz="1000"/>
              <a:t>Paramètres puis Stockage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</a:t>
            </a:r>
            <a:r>
              <a:rPr lang="en-US" sz="1000"/>
              <a:t>Libérez de l’espace en cliquant sur “Nettoyer”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>
            <a:off x="3041280" y="1104480"/>
            <a:ext cx="2689920" cy="2689920"/>
          </a:xfrm>
          <a:prstGeom prst="ellipse">
            <a:avLst/>
          </a:prstGeom>
          <a:noFill/>
          <a:ln w="38150" cap="flat" cmpd="sng">
            <a:solidFill>
              <a:srgbClr val="E3DEF5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1"/>
          <p:cNvSpPr/>
          <p:nvPr/>
        </p:nvSpPr>
        <p:spPr>
          <a:xfrm>
            <a:off x="327946" y="329750"/>
            <a:ext cx="50364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Pour aller plus loin, baisser ma consommation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3315240" y="1378440"/>
            <a:ext cx="2142000" cy="2142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>
              <a:srgbClr val="44546A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1"/>
          <p:cNvSpPr/>
          <p:nvPr/>
        </p:nvSpPr>
        <p:spPr>
          <a:xfrm>
            <a:off x="5070595" y="1222000"/>
            <a:ext cx="339600" cy="339600"/>
          </a:xfrm>
          <a:prstGeom prst="ellipse">
            <a:avLst/>
          </a:prstGeom>
          <a:solidFill>
            <a:srgbClr val="006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1"/>
          <p:cNvSpPr/>
          <p:nvPr/>
        </p:nvSpPr>
        <p:spPr>
          <a:xfrm>
            <a:off x="5457250" y="2872445"/>
            <a:ext cx="339600" cy="33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2972880" y="1679760"/>
            <a:ext cx="339480" cy="339480"/>
          </a:xfrm>
          <a:prstGeom prst="ellipse">
            <a:avLst/>
          </a:prstGeom>
          <a:solidFill>
            <a:srgbClr val="F2CC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5089675" y="126736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5466610" y="2927165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2982600" y="1734840"/>
            <a:ext cx="37692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5796850" y="1299375"/>
            <a:ext cx="3474600" cy="13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Apprendre à rédiger des messages plus légers </a:t>
            </a:r>
            <a:endParaRPr sz="1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Apprendre à rédiger vos messages en mode léger (par exemple, les vidéos et photos envoyées avec votre smartphone ont-elle besoin d’être en Haute Définition?) et utile.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/>
          <p:nvPr/>
        </p:nvSpPr>
        <p:spPr>
          <a:xfrm>
            <a:off x="5845685" y="3105465"/>
            <a:ext cx="31386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Choisir sa connexion</a:t>
            </a:r>
            <a:endParaRPr sz="15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Privilégier le réseau WIFI ou Filaire plutôt que les réseaux mobiles (3G, 4G).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Couper la 4G dès qu’on a fini notre tâche. Désactiver les données mobiles lorsque qu’inutilisées.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 Penser à couper sa localisation, cela évite des transferts de données.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4 - Activer l’économiseur de données sur votre smartphone, il va empêcher certaines applications de recevoir des données en arrière-plan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1"/>
          <p:cNvSpPr/>
          <p:nvPr/>
        </p:nvSpPr>
        <p:spPr>
          <a:xfrm>
            <a:off x="192205" y="1591375"/>
            <a:ext cx="27777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Sélectionner des applications plus légères</a:t>
            </a:r>
            <a:endParaRPr sz="1500" b="1" i="0" u="none" strike="noStrike" cap="none">
              <a:solidFill>
                <a:srgbClr val="F2CC1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2CC1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30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est possible de choisir des applications moins lourdes et consommant moins.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1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 Lite,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15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lang="en-US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Messenger Lit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e,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15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GoogleMaps Go…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560" y="1895760"/>
            <a:ext cx="1107720" cy="11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/>
          <p:nvPr/>
        </p:nvSpPr>
        <p:spPr>
          <a:xfrm>
            <a:off x="192200" y="4735150"/>
            <a:ext cx="5036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Et surtout prenez soin de votre matériel!</a:t>
            </a:r>
            <a:endParaRPr sz="17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/>
          <p:nvPr/>
        </p:nvSpPr>
        <p:spPr>
          <a:xfrm>
            <a:off x="380160" y="1244160"/>
            <a:ext cx="637704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Et si on </a:t>
            </a:r>
            <a:r>
              <a:rPr lang="en-US" sz="23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nettoyait n</a:t>
            </a: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otre ordinateur ?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125" y="2310360"/>
            <a:ext cx="4247864" cy="283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/>
          <p:nvPr/>
        </p:nvSpPr>
        <p:spPr>
          <a:xfrm>
            <a:off x="3041280" y="1104480"/>
            <a:ext cx="2689920" cy="2689920"/>
          </a:xfrm>
          <a:prstGeom prst="ellipse">
            <a:avLst/>
          </a:prstGeom>
          <a:noFill/>
          <a:ln w="38150" cap="flat" cmpd="sng">
            <a:solidFill>
              <a:srgbClr val="E3DEF5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555120" y="482400"/>
            <a:ext cx="238644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Nettoyer son ordinateur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3315240" y="1378440"/>
            <a:ext cx="2142000" cy="2142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>
              <a:srgbClr val="44546A">
                <a:alpha val="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4932000" y="1018080"/>
            <a:ext cx="339480" cy="339480"/>
          </a:xfrm>
          <a:prstGeom prst="ellipse">
            <a:avLst/>
          </a:prstGeom>
          <a:solidFill>
            <a:srgbClr val="006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353920" y="3073320"/>
            <a:ext cx="339480" cy="33948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2896560" y="1908360"/>
            <a:ext cx="339480" cy="339480"/>
          </a:xfrm>
          <a:prstGeom prst="ellipse">
            <a:avLst/>
          </a:prstGeom>
          <a:solidFill>
            <a:srgbClr val="F2CC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/>
          <p:nvPr/>
        </p:nvSpPr>
        <p:spPr>
          <a:xfrm>
            <a:off x="4951080" y="1063440"/>
            <a:ext cx="37692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/>
          <p:nvPr/>
        </p:nvSpPr>
        <p:spPr>
          <a:xfrm>
            <a:off x="5363280" y="3128040"/>
            <a:ext cx="37692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2906280" y="1963440"/>
            <a:ext cx="37692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5906875" y="1063447"/>
            <a:ext cx="31716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Trier et ranger mes fichiers</a:t>
            </a:r>
            <a:endParaRPr sz="1500" b="1">
              <a:solidFill>
                <a:srgbClr val="00E16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1- Supprimer vos photos et vidéos floues, en double ou en triple, photos prises par accident etc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2- Trier et supprimer les enregistrements, documents téléchargés etc devenus inutiles ou les répertoires de fichiers obsolètes (anciens projets etc) ou en doublon.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3- Faire une sauvegarde sur un disque dur externe (déconnecté du réseau ou PC lorsque vous n’en avez pas besoin) </a:t>
            </a:r>
            <a:endParaRPr sz="1000"/>
          </a:p>
        </p:txBody>
      </p:sp>
      <p:sp>
        <p:nvSpPr>
          <p:cNvPr id="263" name="Google Shape;263;p35"/>
          <p:cNvSpPr/>
          <p:nvPr/>
        </p:nvSpPr>
        <p:spPr>
          <a:xfrm>
            <a:off x="5828760" y="2767680"/>
            <a:ext cx="31386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Aller plus loin</a:t>
            </a:r>
            <a:endParaRPr sz="15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</a:t>
            </a:r>
            <a:r>
              <a:rPr lang="en-US" sz="1000"/>
              <a:t>Analyser la typologie des fichiers à supprimer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2- Identifier de meilleurs pratiques d’organisation de vos répertoires et sauvegardes pour limiter les doublons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3- Lancer un nettoyage de disque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107640" y="1648080"/>
            <a:ext cx="2757960" cy="171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Trier et supprimer mes fichiers</a:t>
            </a:r>
            <a:endParaRPr sz="1500" b="0" i="0" u="none" strike="noStrike" cap="none">
              <a:solidFill>
                <a:srgbClr val="F2CC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Ouvrir vos fichiers, demandez-vous s’ils sont toujours vraiment utiles ? *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Libérer votre bureau et organiser ensuite vos fichiers en dossiers </a:t>
            </a:r>
            <a:r>
              <a:rPr lang="en-US" sz="1000"/>
              <a:t>pour y voir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plus clair </a:t>
            </a:r>
            <a:r>
              <a:rPr lang="en-US" sz="1000"/>
              <a:t>mettre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moins de temps à les rechercher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 Et on n’oublie pas de vider la corbeille bien sûr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640" y="1761840"/>
            <a:ext cx="1375200" cy="13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/>
          <p:nvPr/>
        </p:nvSpPr>
        <p:spPr>
          <a:xfrm>
            <a:off x="107650" y="4601225"/>
            <a:ext cx="52149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/>
              <a:t>*En entreprise, on se réfère aux règles de conservation des documents (règles RGPD à l’appui), en collectivité, on vérifie la date d’utilité administrative et/ou l’intérêt historique.</a:t>
            </a:r>
            <a:endParaRPr sz="1000" b="0" i="1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/>
          <p:nvPr/>
        </p:nvSpPr>
        <p:spPr>
          <a:xfrm>
            <a:off x="380160" y="1244160"/>
            <a:ext cx="63771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Et si on </a:t>
            </a:r>
            <a:r>
              <a:rPr lang="en-US" sz="23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nettoyait nos réseaux sociaux</a:t>
            </a: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?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525" y="2523625"/>
            <a:ext cx="4366476" cy="26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>
            <a:off x="3041280" y="1104480"/>
            <a:ext cx="2689800" cy="2689800"/>
          </a:xfrm>
          <a:prstGeom prst="ellipse">
            <a:avLst/>
          </a:prstGeom>
          <a:noFill/>
          <a:ln w="38150" cap="flat" cmpd="sng">
            <a:solidFill>
              <a:srgbClr val="E3DEF5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450002" y="256675"/>
            <a:ext cx="32820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Nettoyer s</a:t>
            </a:r>
            <a:r>
              <a:rPr lang="en-US" sz="23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es réseaux sociaux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3315240" y="1378440"/>
            <a:ext cx="2142000" cy="2142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>
              <a:srgbClr val="44546A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4932000" y="1018080"/>
            <a:ext cx="339600" cy="339600"/>
          </a:xfrm>
          <a:prstGeom prst="ellipse">
            <a:avLst/>
          </a:prstGeom>
          <a:solidFill>
            <a:srgbClr val="006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5353920" y="3073320"/>
            <a:ext cx="339600" cy="33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2896560" y="1908360"/>
            <a:ext cx="339600" cy="339600"/>
          </a:xfrm>
          <a:prstGeom prst="ellipse">
            <a:avLst/>
          </a:prstGeom>
          <a:solidFill>
            <a:srgbClr val="F2CC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4951080" y="106344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5363280" y="312804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2906280" y="196344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5906875" y="1063447"/>
            <a:ext cx="31716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Trier et ranger mes fichiers</a:t>
            </a:r>
            <a:endParaRPr sz="1500" b="1">
              <a:solidFill>
                <a:srgbClr val="00E16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1- Passer en revue vos photos et vidéos et supprimer ce qu’il n’est pas nécessaire de conserver ici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2- Faire de même pour les fichiers de vos groupes par exemple</a:t>
            </a:r>
            <a:endParaRPr sz="1000"/>
          </a:p>
        </p:txBody>
      </p:sp>
      <p:sp>
        <p:nvSpPr>
          <p:cNvPr id="303" name="Google Shape;303;p39"/>
          <p:cNvSpPr/>
          <p:nvPr/>
        </p:nvSpPr>
        <p:spPr>
          <a:xfrm>
            <a:off x="5828760" y="2767680"/>
            <a:ext cx="31386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Limiter le visionnage des vidéos</a:t>
            </a:r>
            <a:endParaRPr sz="15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</a:t>
            </a:r>
            <a:r>
              <a:rPr lang="en-US" sz="1000"/>
              <a:t>Désactiver la lecture automatique des vidéos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2- Choisir une résolution plus basse par défaut pour la lecture des vidéos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3- Préférer le téléchargement légal au streaming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4- Privilégiez une connexion Wifi ou filaire autant que possible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107640" y="1648080"/>
            <a:ext cx="27579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1500" b="1" i="0" u="none" strike="noStrike" cap="none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upprimer </a:t>
            </a:r>
            <a:r>
              <a:rPr lang="en-US" sz="1500" b="1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1500" b="1" i="0" u="none" strike="noStrike" cap="none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es </a:t>
            </a:r>
            <a:r>
              <a:rPr lang="en-US" sz="1500" b="1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données obsolètes</a:t>
            </a:r>
            <a:endParaRPr sz="1500" b="0" i="0" u="none" strike="noStrike" cap="none">
              <a:solidFill>
                <a:srgbClr val="F2CC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</a:t>
            </a:r>
            <a:r>
              <a:rPr lang="en-US" sz="1000"/>
              <a:t>Procéder par ordre chronologique pour supprimer vos vieilles publications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</a:t>
            </a:r>
            <a:r>
              <a:rPr lang="en-US" sz="1000"/>
              <a:t>Faire le tri dans vos groupes, pages pour supprimer ce qui n’est plus d’actualité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700" y="1809189"/>
            <a:ext cx="1894900" cy="1136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/>
          <p:nvPr/>
        </p:nvSpPr>
        <p:spPr>
          <a:xfrm>
            <a:off x="503820" y="1831475"/>
            <a:ext cx="78447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23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Bravo à vous pour ce nettoyage ! </a:t>
            </a:r>
            <a:endParaRPr sz="2300" b="1" i="0" u="none" strike="noStrike" cap="none">
              <a:solidFill>
                <a:srgbClr val="006D9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6D9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6D9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6D9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40926" y="543300"/>
            <a:ext cx="8101500" cy="4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L’objectif du </a:t>
            </a:r>
            <a:r>
              <a:rPr lang="en-US" sz="1400" b="1" i="0" u="none" strike="noStrike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Cyber World CleanUp Day</a:t>
            </a:r>
            <a:r>
              <a:rPr lang="en-US" sz="1400" b="1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1400" b="0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 de créer les conditions d’une prise de conscience globale de l’impact environnemental du numérique pour la préservation de notre l’environnement et de la biodiversité.</a:t>
            </a:r>
            <a:endParaRPr sz="1400" b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1400" b="0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Ce projet co-porté par l'</a:t>
            </a:r>
            <a:r>
              <a:rPr lang="en-US" sz="1400" b="1" i="0" u="sng" strike="noStrike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 du Numérique Responsable</a:t>
            </a:r>
            <a:r>
              <a:rPr lang="en-US" sz="1400" b="0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et le </a:t>
            </a:r>
            <a:r>
              <a:rPr lang="en-US" sz="1400" b="1" i="0" u="sng" strike="noStrike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CleanUp Day France</a:t>
            </a:r>
            <a:r>
              <a:rPr lang="en-US" sz="1400" b="0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s’inscrit dans une démarche globale, folle mais audacieuse, qui vise à coordonner 180 pays et réunir 5% de la population mondiale pour nettoyer les données numéri</a:t>
            </a:r>
            <a:r>
              <a:rPr lang="en-US">
                <a:latin typeface="Titillium Web"/>
                <a:ea typeface="Titillium Web"/>
                <a:cs typeface="Titillium Web"/>
                <a:sym typeface="Titillium Web"/>
              </a:rPr>
              <a:t>ques de </a:t>
            </a:r>
            <a:r>
              <a:rPr lang="en-US" sz="1400" b="0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notre planète</a:t>
            </a:r>
            <a:r>
              <a:rPr lang="en-US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400" b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2CC1E"/>
                </a:solidFill>
                <a:latin typeface="Titillium Web"/>
                <a:ea typeface="Titillium Web"/>
                <a:cs typeface="Titillium Web"/>
                <a:sym typeface="Titillium Web"/>
              </a:rPr>
              <a:t>C'est quoi le concept ? </a:t>
            </a:r>
            <a:endParaRPr sz="1300">
              <a:solidFill>
                <a:srgbClr val="F2CC1E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F7F7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Une journée (voire un peu plus, la période allouée pour les participants va </a:t>
            </a:r>
            <a:r>
              <a:rPr lang="en-US" sz="1400" b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du 15 au</a:t>
            </a:r>
            <a:endParaRPr sz="1100" b="1">
              <a:solidFill>
                <a:srgbClr val="006D9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20 mars 2021</a:t>
            </a:r>
            <a:r>
              <a:rPr lang="en-US" sz="1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) pour supprimer les données stockées dans le Cloud, sur les serveurs de l’entreprise</a:t>
            </a:r>
            <a:endParaRPr sz="11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et sur tous nos équipements numériques afin de réduire notre empreinte numérique.</a:t>
            </a:r>
            <a:endParaRPr sz="11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							Plus d'infos sur: </a:t>
            </a:r>
            <a:r>
              <a:rPr lang="en-US" sz="1400" b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https://cyberworldcleanupday.fr/</a:t>
            </a:r>
            <a:endParaRPr sz="1100">
              <a:solidFill>
                <a:srgbClr val="006D9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622080" y="1953000"/>
            <a:ext cx="610164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Que savez-vous de l’impact du numérique ?</a:t>
            </a:r>
            <a:endParaRPr sz="26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93825" y="78375"/>
            <a:ext cx="87753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6D90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numérique pollue-t-il vraiment ?</a:t>
            </a:r>
            <a:endParaRPr sz="2300">
              <a:solidFill>
                <a:srgbClr val="006D9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tillium Web"/>
                <a:ea typeface="Titillium Web"/>
                <a:cs typeface="Titillium Web"/>
                <a:sym typeface="Titillium Web"/>
              </a:rPr>
              <a:t>Oui, le numérique a bien une empreinte environnementale, et pas des moindres.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tillium Web"/>
                <a:ea typeface="Titillium Web"/>
                <a:cs typeface="Titillium Web"/>
                <a:sym typeface="Titillium Web"/>
              </a:rPr>
              <a:t>Si on la comparait à celle d’un pays, elle équivaudrait à 2 ou 3 fois celle de la France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/>
          <p:nvPr/>
        </p:nvSpPr>
        <p:spPr>
          <a:xfrm>
            <a:off x="377024" y="4676975"/>
            <a:ext cx="4253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>
                <a:solidFill>
                  <a:schemeClr val="dk1"/>
                </a:solidFill>
              </a:rPr>
              <a:t>https://www.greenit.fr/etude-empreinte-environnementale-du-numerique-mondial/</a:t>
            </a:r>
            <a:r>
              <a:rPr lang="en-US" sz="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C9CB0AB-5E32-4946-A89D-5FB9C475D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06" y="1637179"/>
            <a:ext cx="2743200" cy="2743200"/>
          </a:xfrm>
          <a:prstGeom prst="rect">
            <a:avLst/>
          </a:prstGeom>
        </p:spPr>
      </p:pic>
      <p:pic>
        <p:nvPicPr>
          <p:cNvPr id="10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B21C3289-F4F6-452F-BB1E-B033B719C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52" y="1637179"/>
            <a:ext cx="2743200" cy="2743200"/>
          </a:xfrm>
          <a:prstGeom prst="rect">
            <a:avLst/>
          </a:prstGeom>
        </p:spPr>
      </p:pic>
      <p:pic>
        <p:nvPicPr>
          <p:cNvPr id="8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0D6237F-D7E2-462D-857A-B0F2ED917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94" y="1684244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555120" y="482400"/>
            <a:ext cx="7449120" cy="50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Les impacts du secteur du numérique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541800" y="2241360"/>
            <a:ext cx="2338200" cy="18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des émissions de CO2 en 2019 sont liées au numérique. </a:t>
            </a:r>
            <a:endParaRPr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C’est autant que le transport aérien</a:t>
            </a:r>
            <a:endParaRPr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latin typeface="Poppins"/>
                <a:ea typeface="Poppins"/>
                <a:cs typeface="Poppins"/>
                <a:sym typeface="Poppins"/>
              </a:rPr>
              <a:t>Ce chiffre pourrait passer à 8% d’ici 2025.</a:t>
            </a: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541800" y="1595160"/>
            <a:ext cx="180324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lang="en-US" sz="4500" b="0" i="0" u="none" strike="noStrike" cap="none" baseline="3000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3570840" y="2241360"/>
            <a:ext cx="2247120" cy="20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 l’impact carbone du mobile est lié à sa fabrication</a:t>
            </a:r>
            <a:endParaRPr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Il faut au moins 5 ans d’utilisation pour que l’impact environnemental de l’usage du smartphone soit équivalent à celui de sa fabrication.</a:t>
            </a: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3570840" y="1595160"/>
            <a:ext cx="180324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90</a:t>
            </a:r>
            <a:r>
              <a:rPr lang="en-US" sz="4500" b="0" i="0" u="none" strike="noStrike" cap="none" baseline="3000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3570840" y="4156920"/>
            <a:ext cx="2023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>
                <a:solidFill>
                  <a:schemeClr val="dk1"/>
                </a:solidFill>
              </a:rPr>
              <a:t>The Shift Project</a:t>
            </a:r>
            <a:endParaRPr sz="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</p:txBody>
      </p:sp>
      <p:sp>
        <p:nvSpPr>
          <p:cNvPr id="98" name="Google Shape;98;p19"/>
          <p:cNvSpPr/>
          <p:nvPr/>
        </p:nvSpPr>
        <p:spPr>
          <a:xfrm>
            <a:off x="6508800" y="2241360"/>
            <a:ext cx="224712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r>
              <a:rPr lang="en-US" sz="12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 français changent leur téléphone alors qu’il fonctionne encore.</a:t>
            </a:r>
            <a:endParaRPr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latin typeface="Poppins"/>
                <a:ea typeface="Poppins"/>
                <a:cs typeface="Poppins"/>
                <a:sym typeface="Poppins"/>
              </a:rPr>
              <a:t>Les Français conservent leur téléphone moins de 2 ans et 88% d’entre eux le changent alors qu’il fonctionne encore.</a:t>
            </a: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6508800" y="4110480"/>
            <a:ext cx="2194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The Shift Project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6508800" y="1595160"/>
            <a:ext cx="1803240" cy="7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88</a:t>
            </a:r>
            <a:r>
              <a:rPr lang="en-US" sz="4500" b="0" i="0" u="none" strike="noStrike" cap="none" baseline="3000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555120" y="4156920"/>
            <a:ext cx="2194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: The Shift Project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Etude Ademe - nov 2019</a:t>
            </a: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555120" y="482400"/>
            <a:ext cx="7449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Les impacts du secteur du numérique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570840" y="2241360"/>
            <a:ext cx="2247000" cy="2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</a:t>
            </a:r>
            <a:r>
              <a:rPr lang="en-US" sz="12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l’électricité mondiale est consommée par internet seul.</a:t>
            </a:r>
            <a:endParaRPr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Si Internet était un pays il serait le 3ème consommateur mondial d’électricité après la Chine et les États-Unis.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3570851" y="1595150"/>
            <a:ext cx="203034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r>
              <a:rPr lang="en-US" sz="4500" b="1" dirty="0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7 à 10</a:t>
            </a:r>
            <a:r>
              <a:rPr lang="en-US" sz="4500" b="0" i="0" u="none" strike="noStrike" cap="none" baseline="30000" dirty="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 dirty="0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3570840" y="4156920"/>
            <a:ext cx="2023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/>
              <a:t>Rapport Clicking Clean Greenpeace 2017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508800" y="2241360"/>
            <a:ext cx="22470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plus d’énergie est nécessaire pour produire 1 gramme de smartphone que 1 gramme de voiture.</a:t>
            </a:r>
            <a:endParaRPr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Les 34 milliards de smartphones, ordinateurs, consoles de jeux et téléviseurs que compte la planète occupent une place centrale dans l’impact sur l’environnement.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6508800" y="4110480"/>
            <a:ext cx="2194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</a:t>
            </a:r>
            <a:r>
              <a:rPr lang="en-US" sz="700" i="1"/>
              <a:t>Etude Green IT Nov 2019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6508800" y="1595160"/>
            <a:ext cx="18033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80 </a:t>
            </a:r>
            <a:r>
              <a:rPr lang="en-US" sz="32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fois</a:t>
            </a:r>
            <a:endParaRPr sz="3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599040" y="2241360"/>
            <a:ext cx="2247000" cy="2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des Français souhaitent modérer leurs usages du numérique</a:t>
            </a:r>
            <a:endParaRPr sz="12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latin typeface="Poppins"/>
                <a:ea typeface="Poppins"/>
                <a:cs typeface="Poppins"/>
                <a:sym typeface="Poppins"/>
              </a:rPr>
              <a:t>Le premier usage du numérique est désormais sur mobile. En France, nous utilisons notre mobile plus de 50 heures par mois. 90% de ce temps est consacré à consulter Internet.</a:t>
            </a: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599040" y="1595160"/>
            <a:ext cx="18033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69</a:t>
            </a:r>
            <a:r>
              <a:rPr lang="en-US" sz="4500" b="0" i="0" u="none" strike="noStrike" cap="none" baseline="30000">
                <a:solidFill>
                  <a:srgbClr val="006D9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%</a:t>
            </a:r>
            <a:endParaRPr sz="4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599040" y="4156920"/>
            <a:ext cx="20232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1" u="none" strike="noStrike" cap="none">
                <a:latin typeface="Arial"/>
                <a:ea typeface="Arial"/>
                <a:cs typeface="Arial"/>
                <a:sym typeface="Arial"/>
              </a:rPr>
              <a:t>Source : Baromètre du numérique 2019 - ARCEP</a:t>
            </a:r>
            <a:endParaRPr sz="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622080" y="1038600"/>
            <a:ext cx="71982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Pourquoi est-ce important de nettoyer ses données ?</a:t>
            </a:r>
            <a:endParaRPr sz="26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latin typeface="Poppins"/>
                <a:ea typeface="Poppins"/>
                <a:cs typeface="Poppins"/>
                <a:sym typeface="Poppins"/>
              </a:rPr>
              <a:t>Accumuler des données sur son smartphone ou son ordinateur, c’est accélérer l’obsolescence programmée de son matériel.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>
            <a:off x="555120" y="1244160"/>
            <a:ext cx="610164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Et si on </a:t>
            </a:r>
            <a:r>
              <a:rPr lang="en-US" sz="23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nettoyait nos mails</a:t>
            </a: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?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850" y="2310360"/>
            <a:ext cx="2833140" cy="283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041280" y="1104480"/>
            <a:ext cx="2689800" cy="2689800"/>
          </a:xfrm>
          <a:prstGeom prst="ellipse">
            <a:avLst/>
          </a:prstGeom>
          <a:noFill/>
          <a:ln w="38150" cap="flat" cmpd="sng">
            <a:solidFill>
              <a:srgbClr val="E3DEF5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555120" y="482400"/>
            <a:ext cx="2386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Nettoyer </a:t>
            </a:r>
            <a:r>
              <a:rPr lang="en-US" sz="23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ses mails</a:t>
            </a:r>
            <a:endParaRPr sz="23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3315240" y="1378440"/>
            <a:ext cx="2142000" cy="2142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>
              <a:srgbClr val="44546A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5073850" y="1308480"/>
            <a:ext cx="339600" cy="339600"/>
          </a:xfrm>
          <a:prstGeom prst="ellipse">
            <a:avLst/>
          </a:prstGeom>
          <a:solidFill>
            <a:srgbClr val="006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4634345" y="3529245"/>
            <a:ext cx="339600" cy="3396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2896560" y="1908360"/>
            <a:ext cx="339600" cy="339600"/>
          </a:xfrm>
          <a:prstGeom prst="ellipse">
            <a:avLst/>
          </a:prstGeom>
          <a:solidFill>
            <a:srgbClr val="F2CC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5092930" y="135384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4643705" y="3583965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2906280" y="1963440"/>
            <a:ext cx="376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5785948" y="1211375"/>
            <a:ext cx="3069000" cy="18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Trier et supprimer</a:t>
            </a:r>
            <a:r>
              <a:rPr lang="en-US" sz="1500" b="1" i="0" u="none" strike="noStrike" cap="none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 mes </a:t>
            </a:r>
            <a:r>
              <a:rPr lang="en-US" sz="1500" b="1">
                <a:solidFill>
                  <a:srgbClr val="006D90"/>
                </a:solidFill>
                <a:latin typeface="Poppins"/>
                <a:ea typeface="Poppins"/>
                <a:cs typeface="Poppins"/>
                <a:sym typeface="Poppins"/>
              </a:rPr>
              <a:t>mails</a:t>
            </a:r>
            <a:endParaRPr sz="1500" b="0" i="0" u="none" strike="noStrike" cap="none">
              <a:solidFill>
                <a:srgbClr val="006D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</a:t>
            </a:r>
            <a:r>
              <a:rPr lang="en-US" sz="1000"/>
              <a:t>Commencez par supprimer les mails les plus lourds en les triant par poids, ou pièce jointe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</a:t>
            </a:r>
            <a:r>
              <a:rPr lang="en-US" sz="1000"/>
              <a:t>Supprimez des catégories de mails similaires (projet passé, mails automatiques etc)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3 - Ne conservez que le dernier message d’une conversation.</a:t>
            </a:r>
            <a:endParaRPr sz="1000"/>
          </a:p>
        </p:txBody>
      </p:sp>
      <p:sp>
        <p:nvSpPr>
          <p:cNvPr id="165" name="Google Shape;165;p26"/>
          <p:cNvSpPr/>
          <p:nvPr/>
        </p:nvSpPr>
        <p:spPr>
          <a:xfrm>
            <a:off x="5413449" y="3256975"/>
            <a:ext cx="35382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Prendre de </a:t>
            </a:r>
            <a:r>
              <a:rPr lang="en-US" sz="1500" b="1" dirty="0" err="1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nouvelles</a:t>
            </a:r>
            <a:r>
              <a:rPr lang="en-US" sz="1500" b="1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habitudes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Écrire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mails le plus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léger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possible :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cibler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destinataires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compresser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pièces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jointes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utiliser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liens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site de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dépôt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temporaire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privilégier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messagerie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instantanée</a:t>
            </a:r>
            <a:r>
              <a:rPr lang="en-US" sz="1000" dirty="0"/>
              <a:t> </a:t>
            </a:r>
            <a:r>
              <a:rPr lang="en-US" sz="1000" dirty="0" err="1"/>
              <a:t>ou</a:t>
            </a:r>
            <a:r>
              <a:rPr lang="en-US" sz="1000" dirty="0"/>
              <a:t> le </a:t>
            </a:r>
            <a:r>
              <a:rPr lang="en-US" sz="1000" dirty="0" err="1"/>
              <a:t>téléphone</a:t>
            </a:r>
            <a:r>
              <a:rPr lang="en-US" sz="1000" dirty="0"/>
              <a:t>.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</a:t>
            </a:r>
            <a:r>
              <a:rPr lang="en-US" sz="1000" dirty="0" err="1"/>
              <a:t>Mettre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place des </a:t>
            </a:r>
            <a:r>
              <a:rPr lang="en-US" sz="1000" dirty="0" err="1"/>
              <a:t>règles</a:t>
            </a:r>
            <a:r>
              <a:rPr lang="en-US" sz="1000" dirty="0"/>
              <a:t> de </a:t>
            </a:r>
            <a:r>
              <a:rPr lang="en-US" sz="1000" dirty="0" err="1"/>
              <a:t>vidage</a:t>
            </a:r>
            <a:r>
              <a:rPr lang="en-US" sz="1000" dirty="0"/>
              <a:t> </a:t>
            </a:r>
            <a:r>
              <a:rPr lang="en-US" sz="1000" dirty="0" err="1"/>
              <a:t>automatique</a:t>
            </a:r>
            <a:r>
              <a:rPr lang="en-US" sz="1000" dirty="0"/>
              <a:t> de la corbeille.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 Se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désabonner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newsletters non lues </a:t>
            </a:r>
            <a:r>
              <a:rPr lang="en-US" sz="1000" dirty="0" err="1"/>
              <a:t>ou</a:t>
            </a:r>
            <a:r>
              <a:rPr lang="en-US" sz="1000" dirty="0"/>
              <a:t> </a:t>
            </a:r>
            <a:r>
              <a:rPr lang="en-US" sz="1000" dirty="0" err="1"/>
              <a:t>privilégier</a:t>
            </a:r>
            <a:r>
              <a:rPr lang="en-US" sz="1000" dirty="0"/>
              <a:t> les flux RSS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4 - </a:t>
            </a:r>
            <a:r>
              <a:rPr lang="en-US" sz="1000" dirty="0" err="1"/>
              <a:t>Méthode</a:t>
            </a:r>
            <a:r>
              <a:rPr lang="en-US" sz="1000" dirty="0"/>
              <a:t> Inbox Zero</a:t>
            </a:r>
            <a:endParaRPr sz="1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107640" y="1648080"/>
            <a:ext cx="27579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2CC1E"/>
                </a:solidFill>
                <a:latin typeface="Poppins"/>
                <a:ea typeface="Poppins"/>
                <a:cs typeface="Poppins"/>
                <a:sym typeface="Poppins"/>
              </a:rPr>
              <a:t>Ranger mes mails</a:t>
            </a:r>
            <a:endParaRPr sz="1500" b="0" i="0" u="none" strike="noStrike" cap="none">
              <a:solidFill>
                <a:srgbClr val="F2CC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1- Ranger vos mails permet d’identifier plus rapidement les mails importants à conserver et ceux qui ne nécessitent pas conservation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2- Peut-être identifiez vous des mails que vous ne lisez jamais?</a:t>
            </a:r>
            <a:endParaRPr sz="1000"/>
          </a:p>
          <a:p>
            <a:pPr marL="34308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22" y="49875"/>
            <a:ext cx="702274" cy="98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650" y="1740750"/>
            <a:ext cx="1375200" cy="13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Affichage à l'écran (16:9)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Poppins ExtraBold</vt:lpstr>
      <vt:lpstr>Calibri</vt:lpstr>
      <vt:lpstr>Arial</vt:lpstr>
      <vt:lpstr>Titillium Web</vt:lpstr>
      <vt:lpstr>Times New Roman</vt:lpstr>
      <vt:lpstr>Poppins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Nathalie MASSIAS</cp:lastModifiedBy>
  <cp:revision>22</cp:revision>
  <dcterms:modified xsi:type="dcterms:W3CDTF">2021-03-18T19:35:44Z</dcterms:modified>
</cp:coreProperties>
</file>